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-116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agda:Documents:Ada:Bezradnos&#769;c&#769;%20w%20marketingu:BADANIE%20SPO&#769;JNOS&#769;C&#769;%20NR%202:WYNIKI:Honda%20Mercedes%20spo&#769;jnos&#769;c&#76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Arkusz2!$B$12</c:f>
              <c:strCache>
                <c:ptCount val="1"/>
                <c:pt idx="0">
                  <c:v>Kontrola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 cmpd="sng">
              <a:solidFill>
                <a:schemeClr val="tx1">
                  <a:lumMod val="85000"/>
                  <a:lumOff val="15000"/>
                </a:schemeClr>
              </a:solidFill>
            </a:ln>
          </c:spPr>
          <c:invertIfNegative val="0"/>
          <c:cat>
            <c:strRef>
              <c:f>Arkusz2!$A$13:$A$14</c:f>
              <c:strCache>
                <c:ptCount val="2"/>
                <c:pt idx="0">
                  <c:v>Całość </c:v>
                </c:pt>
                <c:pt idx="1">
                  <c:v>Części</c:v>
                </c:pt>
              </c:strCache>
            </c:strRef>
          </c:cat>
          <c:val>
            <c:numRef>
              <c:f>Arkusz2!$B$13:$B$14</c:f>
              <c:numCache>
                <c:formatCode>General</c:formatCode>
                <c:ptCount val="2"/>
                <c:pt idx="0">
                  <c:v>3.395</c:v>
                </c:pt>
                <c:pt idx="1">
                  <c:v>2.34</c:v>
                </c:pt>
              </c:numCache>
            </c:numRef>
          </c:val>
        </c:ser>
        <c:ser>
          <c:idx val="1"/>
          <c:order val="1"/>
          <c:tx>
            <c:strRef>
              <c:f>Arkusz2!$C$12</c:f>
              <c:strCache>
                <c:ptCount val="1"/>
                <c:pt idx="0">
                  <c:v>Brak kontroli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19050" cmpd="sng">
              <a:solidFill>
                <a:srgbClr val="262626"/>
              </a:solidFill>
            </a:ln>
          </c:spPr>
          <c:invertIfNegative val="0"/>
          <c:cat>
            <c:strRef>
              <c:f>Arkusz2!$A$13:$A$14</c:f>
              <c:strCache>
                <c:ptCount val="2"/>
                <c:pt idx="0">
                  <c:v>Całość </c:v>
                </c:pt>
                <c:pt idx="1">
                  <c:v>Części</c:v>
                </c:pt>
              </c:strCache>
            </c:strRef>
          </c:cat>
          <c:val>
            <c:numRef>
              <c:f>Arkusz2!$C$13:$C$14</c:f>
              <c:numCache>
                <c:formatCode>General</c:formatCode>
                <c:ptCount val="2"/>
                <c:pt idx="0">
                  <c:v>2.199</c:v>
                </c:pt>
                <c:pt idx="1">
                  <c:v>3.015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8166488"/>
        <c:axId val="-2127839912"/>
      </c:barChart>
      <c:catAx>
        <c:axId val="-2128166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-2127839912"/>
        <c:crosses val="autoZero"/>
        <c:auto val="1"/>
        <c:lblAlgn val="ctr"/>
        <c:lblOffset val="100"/>
        <c:noMultiLvlLbl val="0"/>
      </c:catAx>
      <c:valAx>
        <c:axId val="-2127839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28166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7850487677295"/>
          <c:y val="0.413455383264293"/>
          <c:w val="0.192149512322705"/>
          <c:h val="0.206683384385862"/>
        </c:manualLayout>
      </c:layout>
      <c:overlay val="0"/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027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99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301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960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821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1822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788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2974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246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13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64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19D42-7BCC-4DC3-B2BD-0E6B9B94062B}" type="datetimeFigureOut">
              <a:rPr lang="pl-PL" smtClean="0"/>
              <a:t>22.05.17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26909-00A2-4A25-BAE8-09E51AEF06BD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993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163513"/>
              </p:ext>
            </p:extLst>
          </p:nvPr>
        </p:nvGraphicFramePr>
        <p:xfrm>
          <a:off x="2219860" y="1484313"/>
          <a:ext cx="7777164" cy="4008435"/>
        </p:xfrm>
        <a:graphic>
          <a:graphicData uri="http://schemas.openxmlformats.org/drawingml/2006/table">
            <a:tbl>
              <a:tblPr/>
              <a:tblGrid>
                <a:gridCol w="1296194"/>
                <a:gridCol w="1296194"/>
                <a:gridCol w="1296194"/>
                <a:gridCol w="1296194"/>
                <a:gridCol w="1296194"/>
                <a:gridCol w="1296194"/>
              </a:tblGrid>
              <a:tr h="648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Fotografia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260*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Produkt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0,557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270*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Logo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0,406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0,521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260*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Slogan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0,370</a:t>
                      </a:r>
                      <a:endParaRPr lang="pl-PL" sz="1800" dirty="0"/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0,532</a:t>
                      </a:r>
                      <a:endParaRPr lang="pl-PL" sz="1800" dirty="0"/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0,345</a:t>
                      </a:r>
                      <a:endParaRPr lang="pl-PL" sz="1800" dirty="0"/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253*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6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Informacje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0,164</a:t>
                      </a:r>
                      <a:endParaRPr lang="pl-PL" sz="1800" dirty="0"/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0,263</a:t>
                      </a:r>
                      <a:endParaRPr lang="pl-PL" sz="1800" dirty="0"/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0,089</a:t>
                      </a:r>
                      <a:endParaRPr lang="pl-PL" sz="1800" dirty="0"/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0,148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235*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Fotografia</a:t>
                      </a: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Produkt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Logo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Slogan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</a:rPr>
                        <a:t>Informacje</a:t>
                      </a: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</a:endParaRPr>
                    </a:p>
                  </a:txBody>
                  <a:tcPr marL="91444" marR="91444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8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787" y="1392759"/>
            <a:ext cx="7858425" cy="407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120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Tekstowe 7"/>
          <p:cNvSpPr txBox="1">
            <a:spLocks noChangeArrowheads="1"/>
          </p:cNvSpPr>
          <p:nvPr/>
        </p:nvSpPr>
        <p:spPr bwMode="auto">
          <a:xfrm rot="16200000">
            <a:off x="521494" y="3804444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kumimoji="0" lang="pl-PL" altLang="pl-PL" sz="1800"/>
              <a:t>spójność</a:t>
            </a:r>
          </a:p>
        </p:txBody>
      </p:sp>
      <p:graphicFrame>
        <p:nvGraphicFramePr>
          <p:cNvPr id="7" name="Wykres 6"/>
          <p:cNvGraphicFramePr>
            <a:graphicFrameLocks/>
          </p:cNvGraphicFramePr>
          <p:nvPr/>
        </p:nvGraphicFramePr>
        <p:xfrm>
          <a:off x="1344929" y="1757294"/>
          <a:ext cx="691276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4524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131" y="1158043"/>
            <a:ext cx="7309738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796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1" descr="Figure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01800"/>
            <a:ext cx="7313613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eTekstowe 7"/>
          <p:cNvSpPr txBox="1">
            <a:spLocks noChangeArrowheads="1"/>
          </p:cNvSpPr>
          <p:nvPr/>
        </p:nvSpPr>
        <p:spPr bwMode="auto">
          <a:xfrm rot="16200000">
            <a:off x="436563" y="3460750"/>
            <a:ext cx="129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kumimoji="0" lang="pl-PL" altLang="pl-PL" sz="1800"/>
              <a:t>spójność</a:t>
            </a:r>
          </a:p>
        </p:txBody>
      </p:sp>
    </p:spTree>
    <p:extLst>
      <p:ext uri="{BB962C8B-B14F-4D97-AF65-F5344CB8AC3E}">
        <p14:creationId xmlns:p14="http://schemas.microsoft.com/office/powerpoint/2010/main" val="2576890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32</Words>
  <Application>Microsoft Macintosh PowerPoint</Application>
  <PresentationFormat>Niestandardowy</PresentationFormat>
  <Paragraphs>27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Alicja Grochowska</dc:creator>
  <cp:lastModifiedBy>Magdalena Gąsiorowska</cp:lastModifiedBy>
  <cp:revision>13</cp:revision>
  <dcterms:created xsi:type="dcterms:W3CDTF">2017-01-17T10:43:06Z</dcterms:created>
  <dcterms:modified xsi:type="dcterms:W3CDTF">2017-05-22T08:34:20Z</dcterms:modified>
</cp:coreProperties>
</file>